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4" r:id="rId2"/>
    <p:sldId id="276" r:id="rId3"/>
    <p:sldId id="258" r:id="rId4"/>
    <p:sldId id="263" r:id="rId5"/>
    <p:sldId id="259" r:id="rId6"/>
    <p:sldId id="260" r:id="rId7"/>
    <p:sldId id="261" r:id="rId8"/>
    <p:sldId id="272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4660"/>
  </p:normalViewPr>
  <p:slideViewPr>
    <p:cSldViewPr>
      <p:cViewPr>
        <p:scale>
          <a:sx n="72" d="100"/>
          <a:sy n="72" d="100"/>
        </p:scale>
        <p:origin x="-1296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5C266-F6E9-487E-A418-FA040FEEF052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CDE52-225C-45CE-BF06-BF20CEF32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54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CDE52-225C-45CE-BF06-BF20CEF32B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21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D5D0-A634-4759-8B4D-BB4D4D238632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DE52-839A-4E1F-A147-0DEDD2DD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1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D5D0-A634-4759-8B4D-BB4D4D238632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DE52-839A-4E1F-A147-0DEDD2DD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6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D5D0-A634-4759-8B4D-BB4D4D238632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DE52-839A-4E1F-A147-0DEDD2DD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8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D5D0-A634-4759-8B4D-BB4D4D238632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DE52-839A-4E1F-A147-0DEDD2DD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8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D5D0-A634-4759-8B4D-BB4D4D238632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DE52-839A-4E1F-A147-0DEDD2DD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4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D5D0-A634-4759-8B4D-BB4D4D238632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DE52-839A-4E1F-A147-0DEDD2DD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41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D5D0-A634-4759-8B4D-BB4D4D238632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DE52-839A-4E1F-A147-0DEDD2DD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9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D5D0-A634-4759-8B4D-BB4D4D238632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DE52-839A-4E1F-A147-0DEDD2DD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D5D0-A634-4759-8B4D-BB4D4D238632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DE52-839A-4E1F-A147-0DEDD2DD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2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D5D0-A634-4759-8B4D-BB4D4D238632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DE52-839A-4E1F-A147-0DEDD2DD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73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D5D0-A634-4759-8B4D-BB4D4D238632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DE52-839A-4E1F-A147-0DEDD2DD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9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7D5D0-A634-4759-8B4D-BB4D4D238632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CDE52-839A-4E1F-A147-0DEDD2DD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4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23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1463335"/>
            <a:ext cx="6096000" cy="378565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GIÁO ĐẾN DỰ GIỜ LỚP 6A3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23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5768"/>
            <a:ext cx="9144000" cy="67056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</p:pic>
      <p:sp>
        <p:nvSpPr>
          <p:cNvPr id="4" name="TextBox 3"/>
          <p:cNvSpPr txBox="1"/>
          <p:nvPr/>
        </p:nvSpPr>
        <p:spPr>
          <a:xfrm>
            <a:off x="107504" y="2699623"/>
            <a:ext cx="8770350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i="1" dirty="0" smtClean="0"/>
              <a:t>Chia </a:t>
            </a:r>
            <a:r>
              <a:rPr lang="en-US" sz="3800" i="1" dirty="0" err="1" smtClean="0"/>
              <a:t>lớp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thành</a:t>
            </a:r>
            <a:r>
              <a:rPr lang="en-US" sz="3800" i="1" dirty="0" smtClean="0"/>
              <a:t> 2 </a:t>
            </a:r>
            <a:r>
              <a:rPr lang="en-US" sz="3800" i="1" dirty="0" err="1" smtClean="0"/>
              <a:t>đội</a:t>
            </a:r>
            <a:r>
              <a:rPr lang="en-US" sz="3800" i="1" dirty="0" smtClean="0"/>
              <a:t>, </a:t>
            </a:r>
            <a:r>
              <a:rPr lang="en-US" sz="3800" i="1" dirty="0" err="1" smtClean="0"/>
              <a:t>mỗi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đội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sẽ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được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phát</a:t>
            </a:r>
            <a:endParaRPr lang="en-US" sz="3800" i="1" dirty="0" smtClean="0"/>
          </a:p>
          <a:p>
            <a:r>
              <a:rPr lang="en-US" sz="3800" i="1" dirty="0" smtClean="0"/>
              <a:t>1 </a:t>
            </a:r>
            <a:r>
              <a:rPr lang="en-US" sz="3800" i="1" dirty="0" err="1" smtClean="0"/>
              <a:t>bộ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số</a:t>
            </a:r>
            <a:r>
              <a:rPr lang="en-US" sz="3800" i="1" dirty="0" smtClean="0"/>
              <a:t>. </a:t>
            </a:r>
          </a:p>
          <a:p>
            <a:r>
              <a:rPr lang="en-US" sz="3800" i="1" dirty="0" err="1" smtClean="0"/>
              <a:t>Lần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lượt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từng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bạn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trong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đội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lên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gắn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những</a:t>
            </a:r>
            <a:r>
              <a:rPr lang="en-US" sz="3800" i="1" dirty="0" smtClean="0"/>
              <a:t> </a:t>
            </a:r>
          </a:p>
          <a:p>
            <a:r>
              <a:rPr lang="en-US" sz="3800" i="1" dirty="0" err="1" smtClean="0"/>
              <a:t>số</a:t>
            </a:r>
            <a:r>
              <a:rPr lang="en-US" sz="3800" i="1" dirty="0" smtClean="0"/>
              <a:t> chia </a:t>
            </a:r>
            <a:r>
              <a:rPr lang="en-US" sz="3800" i="1" dirty="0" err="1" smtClean="0"/>
              <a:t>hết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cho</a:t>
            </a:r>
            <a:r>
              <a:rPr lang="en-US" sz="3800" i="1" dirty="0" smtClean="0"/>
              <a:t> 2 </a:t>
            </a:r>
            <a:r>
              <a:rPr lang="en-US" sz="3800" i="1" dirty="0" err="1" smtClean="0"/>
              <a:t>và</a:t>
            </a:r>
            <a:r>
              <a:rPr lang="en-US" sz="3800" i="1" dirty="0" smtClean="0"/>
              <a:t> 5 </a:t>
            </a:r>
            <a:r>
              <a:rPr lang="en-US" sz="3800" i="1" dirty="0" err="1" smtClean="0"/>
              <a:t>vào</a:t>
            </a:r>
            <a:r>
              <a:rPr lang="en-US" sz="3800" i="1" dirty="0" smtClean="0"/>
              <a:t> 2 </a:t>
            </a:r>
            <a:r>
              <a:rPr lang="en-US" sz="3800" i="1" dirty="0" err="1" smtClean="0"/>
              <a:t>cột</a:t>
            </a:r>
            <a:r>
              <a:rPr lang="en-US" sz="3800" i="1" dirty="0" smtClean="0"/>
              <a:t>.</a:t>
            </a:r>
          </a:p>
          <a:p>
            <a:r>
              <a:rPr lang="en-US" sz="3800" i="1" dirty="0" err="1" smtClean="0"/>
              <a:t>Thời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gian</a:t>
            </a:r>
            <a:r>
              <a:rPr lang="en-US" sz="3800" i="1" dirty="0" smtClean="0"/>
              <a:t>: </a:t>
            </a:r>
            <a:r>
              <a:rPr lang="en-US" sz="3800" i="1" dirty="0"/>
              <a:t>2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phút</a:t>
            </a:r>
            <a:r>
              <a:rPr lang="en-US" sz="3800" i="1" dirty="0" smtClean="0"/>
              <a:t>. </a:t>
            </a:r>
          </a:p>
          <a:p>
            <a:r>
              <a:rPr lang="en-US" sz="3800" i="1" dirty="0" err="1" smtClean="0"/>
              <a:t>Đội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nào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gắn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được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nhiều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số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hơn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đội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đó</a:t>
            </a:r>
            <a:r>
              <a:rPr lang="en-US" sz="3800" i="1" dirty="0" smtClean="0"/>
              <a:t> </a:t>
            </a:r>
          </a:p>
          <a:p>
            <a:r>
              <a:rPr lang="en-US" sz="3800" i="1" dirty="0" err="1" smtClean="0"/>
              <a:t>sẽ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chiến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thắng</a:t>
            </a:r>
            <a:r>
              <a:rPr lang="en-US" sz="3800" i="1" dirty="0"/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20555" y="260648"/>
            <a:ext cx="28039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HOẠT ĐỘNG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KHỞI ĐỘNG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887796"/>
            <a:ext cx="763529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err="1" smtClean="0">
                <a:solidFill>
                  <a:srgbClr val="FF0000"/>
                </a:solidFill>
              </a:rPr>
              <a:t>Chơi</a:t>
            </a:r>
            <a:r>
              <a:rPr lang="en-US" sz="3800" dirty="0" smtClean="0">
                <a:solidFill>
                  <a:srgbClr val="FF0000"/>
                </a:solidFill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</a:rPr>
              <a:t>trò</a:t>
            </a:r>
            <a:r>
              <a:rPr lang="en-US" sz="3800" dirty="0" smtClean="0">
                <a:solidFill>
                  <a:srgbClr val="FF0000"/>
                </a:solidFill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</a:rPr>
              <a:t>chơi</a:t>
            </a:r>
            <a:r>
              <a:rPr lang="en-US" sz="3800" dirty="0" smtClean="0">
                <a:solidFill>
                  <a:srgbClr val="FF0000"/>
                </a:solidFill>
              </a:rPr>
              <a:t>: “ </a:t>
            </a:r>
            <a:r>
              <a:rPr lang="en-US" sz="3800" dirty="0" err="1" smtClean="0">
                <a:solidFill>
                  <a:srgbClr val="FF0000"/>
                </a:solidFill>
              </a:rPr>
              <a:t>Nhanh</a:t>
            </a:r>
            <a:r>
              <a:rPr lang="en-US" sz="3800" dirty="0" smtClean="0">
                <a:solidFill>
                  <a:srgbClr val="FF0000"/>
                </a:solidFill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</a:rPr>
              <a:t>tay</a:t>
            </a:r>
            <a:r>
              <a:rPr lang="en-US" sz="3800" dirty="0" smtClean="0">
                <a:solidFill>
                  <a:srgbClr val="FF0000"/>
                </a:solidFill>
              </a:rPr>
              <a:t>, </a:t>
            </a:r>
            <a:r>
              <a:rPr lang="en-US" sz="3800" dirty="0" err="1" smtClean="0">
                <a:solidFill>
                  <a:srgbClr val="FF0000"/>
                </a:solidFill>
              </a:rPr>
              <a:t>Nhanh</a:t>
            </a:r>
            <a:r>
              <a:rPr lang="en-US" sz="3800" dirty="0" smtClean="0">
                <a:solidFill>
                  <a:srgbClr val="FF0000"/>
                </a:solidFill>
              </a:rPr>
              <a:t> </a:t>
            </a:r>
            <a:r>
              <a:rPr lang="en-US" sz="3800" dirty="0" err="1" smtClean="0">
                <a:solidFill>
                  <a:srgbClr val="FF0000"/>
                </a:solidFill>
              </a:rPr>
              <a:t>trí</a:t>
            </a:r>
            <a:r>
              <a:rPr lang="en-US" sz="3800" dirty="0" smtClean="0">
                <a:solidFill>
                  <a:srgbClr val="FF0000"/>
                </a:solidFill>
              </a:rPr>
              <a:t>”</a:t>
            </a:r>
            <a:endParaRPr lang="en-US" sz="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51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692696"/>
            <a:ext cx="519090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 err="1" smtClean="0"/>
              <a:t>Chuyên</a:t>
            </a:r>
            <a:r>
              <a:rPr lang="en-US" sz="5400" b="1" i="1" dirty="0" smtClean="0"/>
              <a:t> </a:t>
            </a:r>
            <a:r>
              <a:rPr lang="en-US" sz="5400" b="1" i="1" dirty="0" err="1" smtClean="0"/>
              <a:t>đề</a:t>
            </a:r>
            <a:r>
              <a:rPr lang="en-US" sz="5400" b="1" i="1" dirty="0" smtClean="0"/>
              <a:t>:</a:t>
            </a:r>
          </a:p>
          <a:p>
            <a:r>
              <a:rPr lang="en-US" sz="5400" b="1" i="1" dirty="0" err="1" smtClean="0"/>
              <a:t>Dấu</a:t>
            </a:r>
            <a:r>
              <a:rPr lang="en-US" sz="5400" b="1" i="1" dirty="0" smtClean="0"/>
              <a:t> </a:t>
            </a:r>
            <a:r>
              <a:rPr lang="en-US" sz="5400" b="1" i="1" dirty="0" err="1" smtClean="0"/>
              <a:t>hiệu</a:t>
            </a:r>
            <a:r>
              <a:rPr lang="en-US" sz="5400" b="1" i="1" dirty="0" smtClean="0"/>
              <a:t> chia </a:t>
            </a:r>
            <a:r>
              <a:rPr lang="en-US" sz="5400" b="1" i="1" dirty="0" err="1" smtClean="0"/>
              <a:t>hết</a:t>
            </a:r>
            <a:endParaRPr lang="en-US" sz="5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3068960"/>
            <a:ext cx="88612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/>
              <a:t>Tiết</a:t>
            </a:r>
            <a:r>
              <a:rPr lang="en-US" sz="4800" b="1" dirty="0" smtClean="0"/>
              <a:t> 1: </a:t>
            </a:r>
          </a:p>
          <a:p>
            <a:r>
              <a:rPr lang="en-US" sz="4800" b="1" dirty="0"/>
              <a:t> </a:t>
            </a:r>
            <a:r>
              <a:rPr lang="en-US" sz="4800" b="1" dirty="0" smtClean="0"/>
              <a:t>          </a:t>
            </a:r>
            <a:r>
              <a:rPr lang="en-US" sz="4800" b="1" dirty="0" err="1" smtClean="0"/>
              <a:t>Dấu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hiệu</a:t>
            </a:r>
            <a:r>
              <a:rPr lang="en-US" sz="4800" b="1" dirty="0" smtClean="0"/>
              <a:t> chia </a:t>
            </a:r>
            <a:r>
              <a:rPr lang="en-US" sz="4800" b="1" dirty="0" err="1" smtClean="0"/>
              <a:t>hết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cho</a:t>
            </a:r>
            <a:r>
              <a:rPr lang="en-US" sz="4800" b="1" dirty="0" smtClean="0"/>
              <a:t> 2 </a:t>
            </a:r>
            <a:r>
              <a:rPr lang="en-US" sz="4800" b="1" dirty="0" err="1" smtClean="0"/>
              <a:t>và</a:t>
            </a:r>
            <a:r>
              <a:rPr lang="en-US" sz="4800" b="1" dirty="0" smtClean="0"/>
              <a:t> 5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94629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304737" y="0"/>
            <a:ext cx="6795655" cy="3241963"/>
          </a:xfrm>
          <a:custGeom>
            <a:avLst/>
            <a:gdLst>
              <a:gd name="connsiteX0" fmla="*/ 3359888 w 7038753"/>
              <a:gd name="connsiteY0" fmla="*/ 2658140 h 2658140"/>
              <a:gd name="connsiteX1" fmla="*/ 0 w 7038753"/>
              <a:gd name="connsiteY1" fmla="*/ 0 h 2658140"/>
              <a:gd name="connsiteX2" fmla="*/ 7038753 w 7038753"/>
              <a:gd name="connsiteY2" fmla="*/ 0 h 2658140"/>
              <a:gd name="connsiteX3" fmla="*/ 3359888 w 7038753"/>
              <a:gd name="connsiteY3" fmla="*/ 2658140 h 2658140"/>
              <a:gd name="connsiteX0" fmla="*/ 3359888 w 8229599"/>
              <a:gd name="connsiteY0" fmla="*/ 2679405 h 2679405"/>
              <a:gd name="connsiteX1" fmla="*/ 0 w 8229599"/>
              <a:gd name="connsiteY1" fmla="*/ 21265 h 2679405"/>
              <a:gd name="connsiteX2" fmla="*/ 8229599 w 8229599"/>
              <a:gd name="connsiteY2" fmla="*/ 0 h 2679405"/>
              <a:gd name="connsiteX3" fmla="*/ 3359888 w 8229599"/>
              <a:gd name="connsiteY3" fmla="*/ 2679405 h 2679405"/>
              <a:gd name="connsiteX0" fmla="*/ 3359888 w 8229599"/>
              <a:gd name="connsiteY0" fmla="*/ 2679405 h 2679405"/>
              <a:gd name="connsiteX1" fmla="*/ 0 w 8229599"/>
              <a:gd name="connsiteY1" fmla="*/ 21265 h 2679405"/>
              <a:gd name="connsiteX2" fmla="*/ 8229599 w 8229599"/>
              <a:gd name="connsiteY2" fmla="*/ 0 h 2679405"/>
              <a:gd name="connsiteX3" fmla="*/ 3359888 w 8229599"/>
              <a:gd name="connsiteY3" fmla="*/ 2679405 h 2679405"/>
              <a:gd name="connsiteX0" fmla="*/ 3419421 w 8289132"/>
              <a:gd name="connsiteY0" fmla="*/ 2679405 h 2679405"/>
              <a:gd name="connsiteX1" fmla="*/ 59533 w 8289132"/>
              <a:gd name="connsiteY1" fmla="*/ 21265 h 2679405"/>
              <a:gd name="connsiteX2" fmla="*/ 8289132 w 8289132"/>
              <a:gd name="connsiteY2" fmla="*/ 0 h 2679405"/>
              <a:gd name="connsiteX3" fmla="*/ 3419421 w 8289132"/>
              <a:gd name="connsiteY3" fmla="*/ 2679405 h 2679405"/>
              <a:gd name="connsiteX0" fmla="*/ 3403683 w 8273394"/>
              <a:gd name="connsiteY0" fmla="*/ 2679405 h 2679405"/>
              <a:gd name="connsiteX1" fmla="*/ 43795 w 8273394"/>
              <a:gd name="connsiteY1" fmla="*/ 21265 h 2679405"/>
              <a:gd name="connsiteX2" fmla="*/ 8273394 w 8273394"/>
              <a:gd name="connsiteY2" fmla="*/ 0 h 2679405"/>
              <a:gd name="connsiteX3" fmla="*/ 3403683 w 8273394"/>
              <a:gd name="connsiteY3" fmla="*/ 2679405 h 2679405"/>
              <a:gd name="connsiteX0" fmla="*/ 3403683 w 8273394"/>
              <a:gd name="connsiteY0" fmla="*/ 2679405 h 2679405"/>
              <a:gd name="connsiteX1" fmla="*/ 43795 w 8273394"/>
              <a:gd name="connsiteY1" fmla="*/ 21265 h 2679405"/>
              <a:gd name="connsiteX2" fmla="*/ 8273394 w 8273394"/>
              <a:gd name="connsiteY2" fmla="*/ 0 h 2679405"/>
              <a:gd name="connsiteX3" fmla="*/ 3403683 w 8273394"/>
              <a:gd name="connsiteY3" fmla="*/ 2679405 h 2679405"/>
              <a:gd name="connsiteX0" fmla="*/ 3359888 w 8229599"/>
              <a:gd name="connsiteY0" fmla="*/ 2679405 h 2679405"/>
              <a:gd name="connsiteX1" fmla="*/ 0 w 8229599"/>
              <a:gd name="connsiteY1" fmla="*/ 21265 h 2679405"/>
              <a:gd name="connsiteX2" fmla="*/ 8229599 w 8229599"/>
              <a:gd name="connsiteY2" fmla="*/ 0 h 2679405"/>
              <a:gd name="connsiteX3" fmla="*/ 3359888 w 8229599"/>
              <a:gd name="connsiteY3" fmla="*/ 2679405 h 2679405"/>
              <a:gd name="connsiteX0" fmla="*/ 3359888 w 8229599"/>
              <a:gd name="connsiteY0" fmla="*/ 2679405 h 2679405"/>
              <a:gd name="connsiteX1" fmla="*/ 0 w 8229599"/>
              <a:gd name="connsiteY1" fmla="*/ 21265 h 2679405"/>
              <a:gd name="connsiteX2" fmla="*/ 8229599 w 8229599"/>
              <a:gd name="connsiteY2" fmla="*/ 0 h 2679405"/>
              <a:gd name="connsiteX3" fmla="*/ 3359888 w 8229599"/>
              <a:gd name="connsiteY3" fmla="*/ 2679405 h 2679405"/>
              <a:gd name="connsiteX0" fmla="*/ 3221006 w 8229599"/>
              <a:gd name="connsiteY0" fmla="*/ 2766967 h 2766967"/>
              <a:gd name="connsiteX1" fmla="*/ 0 w 8229599"/>
              <a:gd name="connsiteY1" fmla="*/ 21265 h 2766967"/>
              <a:gd name="connsiteX2" fmla="*/ 8229599 w 8229599"/>
              <a:gd name="connsiteY2" fmla="*/ 0 h 2766967"/>
              <a:gd name="connsiteX3" fmla="*/ 3221006 w 8229599"/>
              <a:gd name="connsiteY3" fmla="*/ 2766967 h 2766967"/>
              <a:gd name="connsiteX0" fmla="*/ 3221006 w 8229599"/>
              <a:gd name="connsiteY0" fmla="*/ 2766967 h 2766967"/>
              <a:gd name="connsiteX1" fmla="*/ 0 w 8229599"/>
              <a:gd name="connsiteY1" fmla="*/ 21265 h 2766967"/>
              <a:gd name="connsiteX2" fmla="*/ 8229599 w 8229599"/>
              <a:gd name="connsiteY2" fmla="*/ 0 h 2766967"/>
              <a:gd name="connsiteX3" fmla="*/ 3221006 w 8229599"/>
              <a:gd name="connsiteY3" fmla="*/ 2766967 h 2766967"/>
              <a:gd name="connsiteX0" fmla="*/ 3221006 w 8229599"/>
              <a:gd name="connsiteY0" fmla="*/ 2766967 h 2766967"/>
              <a:gd name="connsiteX1" fmla="*/ 0 w 8229599"/>
              <a:gd name="connsiteY1" fmla="*/ 21265 h 2766967"/>
              <a:gd name="connsiteX2" fmla="*/ 8229599 w 8229599"/>
              <a:gd name="connsiteY2" fmla="*/ 0 h 2766967"/>
              <a:gd name="connsiteX3" fmla="*/ 3221006 w 8229599"/>
              <a:gd name="connsiteY3" fmla="*/ 2766967 h 2766967"/>
              <a:gd name="connsiteX0" fmla="*/ 2367874 w 7376467"/>
              <a:gd name="connsiteY0" fmla="*/ 2766967 h 2766967"/>
              <a:gd name="connsiteX1" fmla="*/ 0 w 7376467"/>
              <a:gd name="connsiteY1" fmla="*/ 3753 h 2766967"/>
              <a:gd name="connsiteX2" fmla="*/ 7376467 w 7376467"/>
              <a:gd name="connsiteY2" fmla="*/ 0 h 2766967"/>
              <a:gd name="connsiteX3" fmla="*/ 2367874 w 7376467"/>
              <a:gd name="connsiteY3" fmla="*/ 2766967 h 2766967"/>
              <a:gd name="connsiteX0" fmla="*/ 2463289 w 7471882"/>
              <a:gd name="connsiteY0" fmla="*/ 2766967 h 2766967"/>
              <a:gd name="connsiteX1" fmla="*/ 95415 w 7471882"/>
              <a:gd name="connsiteY1" fmla="*/ 3753 h 2766967"/>
              <a:gd name="connsiteX2" fmla="*/ 7471882 w 7471882"/>
              <a:gd name="connsiteY2" fmla="*/ 0 h 2766967"/>
              <a:gd name="connsiteX3" fmla="*/ 2463289 w 7471882"/>
              <a:gd name="connsiteY3" fmla="*/ 2766967 h 2766967"/>
              <a:gd name="connsiteX0" fmla="*/ 2463289 w 7719108"/>
              <a:gd name="connsiteY0" fmla="*/ 2766967 h 2766967"/>
              <a:gd name="connsiteX1" fmla="*/ 95415 w 7719108"/>
              <a:gd name="connsiteY1" fmla="*/ 3753 h 2766967"/>
              <a:gd name="connsiteX2" fmla="*/ 7471882 w 7719108"/>
              <a:gd name="connsiteY2" fmla="*/ 0 h 2766967"/>
              <a:gd name="connsiteX3" fmla="*/ 2463289 w 7719108"/>
              <a:gd name="connsiteY3" fmla="*/ 2766967 h 2766967"/>
              <a:gd name="connsiteX0" fmla="*/ 4274487 w 7782491"/>
              <a:gd name="connsiteY0" fmla="*/ 2796719 h 2796719"/>
              <a:gd name="connsiteX1" fmla="*/ 65358 w 7782491"/>
              <a:gd name="connsiteY1" fmla="*/ 3753 h 2796719"/>
              <a:gd name="connsiteX2" fmla="*/ 7441825 w 7782491"/>
              <a:gd name="connsiteY2" fmla="*/ 0 h 2796719"/>
              <a:gd name="connsiteX3" fmla="*/ 4274487 w 7782491"/>
              <a:gd name="connsiteY3" fmla="*/ 2796719 h 2796719"/>
              <a:gd name="connsiteX0" fmla="*/ 4287410 w 7795414"/>
              <a:gd name="connsiteY0" fmla="*/ 2796719 h 2796719"/>
              <a:gd name="connsiteX1" fmla="*/ 78281 w 7795414"/>
              <a:gd name="connsiteY1" fmla="*/ 3753 h 2796719"/>
              <a:gd name="connsiteX2" fmla="*/ 7454748 w 7795414"/>
              <a:gd name="connsiteY2" fmla="*/ 0 h 2796719"/>
              <a:gd name="connsiteX3" fmla="*/ 4287410 w 7795414"/>
              <a:gd name="connsiteY3" fmla="*/ 2796719 h 2796719"/>
              <a:gd name="connsiteX0" fmla="*/ 4287410 w 7733738"/>
              <a:gd name="connsiteY0" fmla="*/ 2796719 h 2796719"/>
              <a:gd name="connsiteX1" fmla="*/ 78281 w 7733738"/>
              <a:gd name="connsiteY1" fmla="*/ 3753 h 2796719"/>
              <a:gd name="connsiteX2" fmla="*/ 7454748 w 7733738"/>
              <a:gd name="connsiteY2" fmla="*/ 0 h 2796719"/>
              <a:gd name="connsiteX3" fmla="*/ 4287410 w 7733738"/>
              <a:gd name="connsiteY3" fmla="*/ 2796719 h 2796719"/>
              <a:gd name="connsiteX0" fmla="*/ 4496615 w 7740950"/>
              <a:gd name="connsiteY0" fmla="*/ 2677710 h 2677710"/>
              <a:gd name="connsiteX1" fmla="*/ 75034 w 7740950"/>
              <a:gd name="connsiteY1" fmla="*/ 3753 h 2677710"/>
              <a:gd name="connsiteX2" fmla="*/ 7451501 w 7740950"/>
              <a:gd name="connsiteY2" fmla="*/ 0 h 2677710"/>
              <a:gd name="connsiteX3" fmla="*/ 4496615 w 7740950"/>
              <a:gd name="connsiteY3" fmla="*/ 2677710 h 2677710"/>
              <a:gd name="connsiteX0" fmla="*/ 5803132 w 7813603"/>
              <a:gd name="connsiteY0" fmla="*/ 2528948 h 2528948"/>
              <a:gd name="connsiteX1" fmla="*/ 59625 w 7813603"/>
              <a:gd name="connsiteY1" fmla="*/ 3753 h 2528948"/>
              <a:gd name="connsiteX2" fmla="*/ 7436092 w 7813603"/>
              <a:gd name="connsiteY2" fmla="*/ 0 h 2528948"/>
              <a:gd name="connsiteX3" fmla="*/ 5803132 w 7813603"/>
              <a:gd name="connsiteY3" fmla="*/ 2528948 h 252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3603" h="2528948">
                <a:moveTo>
                  <a:pt x="5803132" y="2528948"/>
                </a:moveTo>
                <a:cubicBezTo>
                  <a:pt x="5276527" y="1771325"/>
                  <a:pt x="-654804" y="2844940"/>
                  <a:pt x="59625" y="3753"/>
                </a:cubicBezTo>
                <a:lnTo>
                  <a:pt x="7436092" y="0"/>
                </a:lnTo>
                <a:cubicBezTo>
                  <a:pt x="8915277" y="1843810"/>
                  <a:pt x="5553179" y="1583371"/>
                  <a:pt x="5803132" y="252894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i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098" y="2959270"/>
            <a:ext cx="3525406" cy="38987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332656"/>
            <a:ext cx="62734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err="1" smtClean="0"/>
              <a:t>Dấu</a:t>
            </a:r>
            <a:r>
              <a:rPr lang="en-US" sz="4800" b="1" i="1" dirty="0" smtClean="0"/>
              <a:t> </a:t>
            </a:r>
            <a:r>
              <a:rPr lang="en-US" sz="4800" b="1" i="1" dirty="0" err="1" smtClean="0"/>
              <a:t>hiệu</a:t>
            </a:r>
            <a:r>
              <a:rPr lang="en-US" sz="4800" b="1" i="1" dirty="0" smtClean="0"/>
              <a:t> chia </a:t>
            </a:r>
            <a:r>
              <a:rPr lang="en-US" sz="4800" b="1" i="1" dirty="0" err="1" smtClean="0"/>
              <a:t>hết</a:t>
            </a:r>
            <a:r>
              <a:rPr lang="en-US" sz="4800" b="1" i="1" dirty="0" smtClean="0"/>
              <a:t> </a:t>
            </a:r>
            <a:r>
              <a:rPr lang="en-US" sz="4800" b="1" i="1" dirty="0" err="1" smtClean="0"/>
              <a:t>cho</a:t>
            </a:r>
            <a:r>
              <a:rPr lang="en-US" sz="4800" b="1" i="1" dirty="0" smtClean="0"/>
              <a:t> 2 </a:t>
            </a:r>
          </a:p>
          <a:p>
            <a:r>
              <a:rPr lang="en-US" sz="4800" b="1" i="1" dirty="0"/>
              <a:t> </a:t>
            </a:r>
            <a:r>
              <a:rPr lang="en-US" sz="4800" b="1" i="1" dirty="0" smtClean="0"/>
              <a:t>                </a:t>
            </a:r>
            <a:r>
              <a:rPr lang="en-US" sz="4800" b="1" i="1" dirty="0" err="1" smtClean="0"/>
              <a:t>là</a:t>
            </a:r>
            <a:r>
              <a:rPr lang="en-US" sz="4800" b="1" i="1" dirty="0" smtClean="0"/>
              <a:t> </a:t>
            </a:r>
            <a:r>
              <a:rPr lang="en-US" sz="4800" b="1" i="1" dirty="0" err="1" smtClean="0"/>
              <a:t>gì</a:t>
            </a:r>
            <a:r>
              <a:rPr lang="en-US" sz="4800" b="1" i="1" dirty="0" smtClean="0"/>
              <a:t>?</a:t>
            </a:r>
            <a:endParaRPr lang="en-US" sz="4800" b="1" i="1" dirty="0"/>
          </a:p>
        </p:txBody>
      </p:sp>
    </p:spTree>
    <p:extLst>
      <p:ext uri="{BB962C8B-B14F-4D97-AF65-F5344CB8AC3E}">
        <p14:creationId xmlns:p14="http://schemas.microsoft.com/office/powerpoint/2010/main" val="242717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44624"/>
            <a:ext cx="7327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1.Các </a:t>
            </a:r>
            <a:r>
              <a:rPr lang="en-US" sz="4000" b="1" dirty="0" err="1" smtClean="0">
                <a:solidFill>
                  <a:srgbClr val="FF0000"/>
                </a:solidFill>
              </a:rPr>
              <a:t>dấu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hiệu</a:t>
            </a:r>
            <a:r>
              <a:rPr lang="en-US" sz="4000" b="1" dirty="0" smtClean="0">
                <a:solidFill>
                  <a:srgbClr val="FF0000"/>
                </a:solidFill>
              </a:rPr>
              <a:t> chia </a:t>
            </a:r>
            <a:r>
              <a:rPr lang="en-US" sz="4000" b="1" dirty="0" err="1" smtClean="0">
                <a:solidFill>
                  <a:srgbClr val="FF0000"/>
                </a:solidFill>
              </a:rPr>
              <a:t>hết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cho</a:t>
            </a:r>
            <a:r>
              <a:rPr lang="en-US" sz="4000" b="1" dirty="0" smtClean="0">
                <a:solidFill>
                  <a:srgbClr val="FF0000"/>
                </a:solidFill>
              </a:rPr>
              <a:t> 2 </a:t>
            </a:r>
            <a:r>
              <a:rPr lang="en-US" sz="4000" b="1" dirty="0" err="1" smtClean="0">
                <a:solidFill>
                  <a:srgbClr val="FF0000"/>
                </a:solidFill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</a:rPr>
              <a:t> 5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764704"/>
            <a:ext cx="545271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u="sng" dirty="0" smtClean="0"/>
              <a:t>a) </a:t>
            </a:r>
            <a:r>
              <a:rPr lang="en-US" sz="3800" u="sng" dirty="0" err="1" smtClean="0"/>
              <a:t>Dấu</a:t>
            </a:r>
            <a:r>
              <a:rPr lang="en-US" sz="3800" u="sng" dirty="0" smtClean="0"/>
              <a:t> </a:t>
            </a:r>
            <a:r>
              <a:rPr lang="en-US" sz="3800" u="sng" dirty="0" err="1" smtClean="0"/>
              <a:t>hiệu</a:t>
            </a:r>
            <a:r>
              <a:rPr lang="en-US" sz="3800" u="sng" dirty="0" smtClean="0"/>
              <a:t> chia </a:t>
            </a:r>
            <a:r>
              <a:rPr lang="en-US" sz="3800" u="sng" dirty="0" err="1" smtClean="0"/>
              <a:t>hết</a:t>
            </a:r>
            <a:r>
              <a:rPr lang="en-US" sz="3800" u="sng" dirty="0" smtClean="0"/>
              <a:t> </a:t>
            </a:r>
            <a:r>
              <a:rPr lang="en-US" sz="3800" u="sng" dirty="0" err="1" smtClean="0"/>
              <a:t>cho</a:t>
            </a:r>
            <a:r>
              <a:rPr lang="en-US" sz="3800" u="sng" dirty="0" smtClean="0"/>
              <a:t> 2:</a:t>
            </a:r>
            <a:endParaRPr lang="en-US" sz="38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1501621"/>
            <a:ext cx="7545527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i="1" dirty="0" err="1" smtClean="0"/>
              <a:t>Các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chữ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số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có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tận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cùng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là</a:t>
            </a:r>
            <a:r>
              <a:rPr lang="en-US" sz="3800" i="1" dirty="0"/>
              <a:t> </a:t>
            </a:r>
            <a:r>
              <a:rPr lang="en-US" sz="3800" i="1" dirty="0" err="1" smtClean="0"/>
              <a:t>các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số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chẵn</a:t>
            </a:r>
            <a:endParaRPr lang="en-US" sz="3800" i="1" dirty="0" smtClean="0"/>
          </a:p>
          <a:p>
            <a:r>
              <a:rPr lang="en-US" sz="3800" i="1" dirty="0" err="1" smtClean="0"/>
              <a:t>thì</a:t>
            </a:r>
            <a:r>
              <a:rPr lang="en-US" sz="3800" i="1" dirty="0" smtClean="0"/>
              <a:t> chia </a:t>
            </a:r>
            <a:r>
              <a:rPr lang="en-US" sz="3800" i="1" dirty="0" err="1" smtClean="0"/>
              <a:t>hết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cho</a:t>
            </a:r>
            <a:r>
              <a:rPr lang="en-US" sz="3800" i="1" dirty="0" smtClean="0"/>
              <a:t> 2 </a:t>
            </a:r>
            <a:r>
              <a:rPr lang="en-US" sz="3800" i="1" dirty="0" err="1" smtClean="0"/>
              <a:t>và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chỉ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những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số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đó</a:t>
            </a:r>
            <a:r>
              <a:rPr lang="en-US" sz="3800" i="1" dirty="0" smtClean="0"/>
              <a:t> </a:t>
            </a:r>
          </a:p>
          <a:p>
            <a:r>
              <a:rPr lang="en-US" sz="3800" i="1" dirty="0" err="1"/>
              <a:t>m</a:t>
            </a:r>
            <a:r>
              <a:rPr lang="en-US" sz="3800" i="1" dirty="0" err="1" smtClean="0"/>
              <a:t>ới</a:t>
            </a:r>
            <a:r>
              <a:rPr lang="en-US" sz="3800" i="1" dirty="0" smtClean="0"/>
              <a:t> chia </a:t>
            </a:r>
            <a:r>
              <a:rPr lang="en-US" sz="3800" i="1" dirty="0" err="1" smtClean="0"/>
              <a:t>hết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cho</a:t>
            </a:r>
            <a:r>
              <a:rPr lang="en-US" sz="3800" i="1" dirty="0" smtClean="0"/>
              <a:t> 2. </a:t>
            </a:r>
          </a:p>
          <a:p>
            <a:r>
              <a:rPr lang="en-US" sz="3800" dirty="0" smtClean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3645024"/>
            <a:ext cx="547515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u="sng" dirty="0"/>
              <a:t>b</a:t>
            </a:r>
            <a:r>
              <a:rPr lang="en-US" sz="3800" u="sng" dirty="0" smtClean="0"/>
              <a:t>) </a:t>
            </a:r>
            <a:r>
              <a:rPr lang="en-US" sz="3800" u="sng" dirty="0" err="1" smtClean="0"/>
              <a:t>Dấu</a:t>
            </a:r>
            <a:r>
              <a:rPr lang="en-US" sz="3800" u="sng" dirty="0" smtClean="0"/>
              <a:t> </a:t>
            </a:r>
            <a:r>
              <a:rPr lang="en-US" sz="3800" u="sng" dirty="0" err="1" smtClean="0"/>
              <a:t>hiệu</a:t>
            </a:r>
            <a:r>
              <a:rPr lang="en-US" sz="3800" u="sng" dirty="0" smtClean="0"/>
              <a:t> chia </a:t>
            </a:r>
            <a:r>
              <a:rPr lang="en-US" sz="3800" u="sng" dirty="0" err="1" smtClean="0"/>
              <a:t>hết</a:t>
            </a:r>
            <a:r>
              <a:rPr lang="en-US" sz="3800" u="sng" dirty="0" smtClean="0"/>
              <a:t> </a:t>
            </a:r>
            <a:r>
              <a:rPr lang="en-US" sz="3800" u="sng" dirty="0" err="1" smtClean="0"/>
              <a:t>cho</a:t>
            </a:r>
            <a:r>
              <a:rPr lang="en-US" sz="3800" u="sng" dirty="0" smtClean="0"/>
              <a:t> 5:</a:t>
            </a:r>
            <a:endParaRPr lang="en-US" sz="38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391197" y="4453949"/>
            <a:ext cx="7545527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i="1" dirty="0" err="1" smtClean="0"/>
              <a:t>Các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chữ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số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có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tận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cùng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là</a:t>
            </a:r>
            <a:r>
              <a:rPr lang="en-US" sz="3800" i="1" dirty="0"/>
              <a:t> </a:t>
            </a:r>
            <a:r>
              <a:rPr lang="en-US" sz="3800" i="1" dirty="0" smtClean="0"/>
              <a:t>0 </a:t>
            </a:r>
            <a:r>
              <a:rPr lang="en-US" sz="3800" i="1" dirty="0" err="1" smtClean="0"/>
              <a:t>hoặc</a:t>
            </a:r>
            <a:r>
              <a:rPr lang="en-US" sz="3800" i="1" dirty="0" smtClean="0"/>
              <a:t> 5 </a:t>
            </a:r>
          </a:p>
          <a:p>
            <a:r>
              <a:rPr lang="en-US" sz="3800" i="1" dirty="0" err="1" smtClean="0"/>
              <a:t>thì</a:t>
            </a:r>
            <a:r>
              <a:rPr lang="en-US" sz="3800" i="1" dirty="0" smtClean="0"/>
              <a:t> chia </a:t>
            </a:r>
            <a:r>
              <a:rPr lang="en-US" sz="3800" i="1" dirty="0" err="1" smtClean="0"/>
              <a:t>hết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cho</a:t>
            </a:r>
            <a:r>
              <a:rPr lang="en-US" sz="3800" i="1" dirty="0" smtClean="0"/>
              <a:t> 5 </a:t>
            </a:r>
            <a:r>
              <a:rPr lang="en-US" sz="3800" i="1" dirty="0" err="1" smtClean="0"/>
              <a:t>và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chỉ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những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số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đó</a:t>
            </a:r>
            <a:r>
              <a:rPr lang="en-US" sz="3800" i="1" dirty="0" smtClean="0"/>
              <a:t> </a:t>
            </a:r>
          </a:p>
          <a:p>
            <a:r>
              <a:rPr lang="en-US" sz="3800" i="1" dirty="0" err="1"/>
              <a:t>m</a:t>
            </a:r>
            <a:r>
              <a:rPr lang="en-US" sz="3800" i="1" dirty="0" err="1" smtClean="0"/>
              <a:t>ới</a:t>
            </a:r>
            <a:r>
              <a:rPr lang="en-US" sz="3800" i="1" dirty="0" smtClean="0"/>
              <a:t> chia </a:t>
            </a:r>
            <a:r>
              <a:rPr lang="en-US" sz="3800" i="1" dirty="0" err="1" smtClean="0"/>
              <a:t>hết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cho</a:t>
            </a:r>
            <a:r>
              <a:rPr lang="en-US" sz="3800" i="1" dirty="0" smtClean="0"/>
              <a:t> 5. </a:t>
            </a:r>
          </a:p>
          <a:p>
            <a:r>
              <a:rPr lang="en-US" sz="3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004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4624"/>
            <a:ext cx="675293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/>
              <a:t>?Cho </a:t>
            </a:r>
            <a:r>
              <a:rPr lang="en-US" sz="3800" dirty="0" err="1" smtClean="0"/>
              <a:t>các</a:t>
            </a:r>
            <a:r>
              <a:rPr lang="en-US" sz="3800" dirty="0" smtClean="0"/>
              <a:t> </a:t>
            </a:r>
            <a:r>
              <a:rPr lang="en-US" sz="3800" dirty="0" err="1" smtClean="0"/>
              <a:t>số</a:t>
            </a:r>
            <a:r>
              <a:rPr lang="en-US" sz="3800" dirty="0" smtClean="0"/>
              <a:t>: 328, 2345, 540, 379 </a:t>
            </a:r>
            <a:endParaRPr lang="en-US" sz="3800" dirty="0"/>
          </a:p>
        </p:txBody>
      </p:sp>
      <p:sp>
        <p:nvSpPr>
          <p:cNvPr id="5" name="TextBox 4"/>
          <p:cNvSpPr txBox="1"/>
          <p:nvPr/>
        </p:nvSpPr>
        <p:spPr>
          <a:xfrm>
            <a:off x="484313" y="620688"/>
            <a:ext cx="631993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/>
              <a:t>a) </a:t>
            </a:r>
            <a:r>
              <a:rPr lang="en-US" sz="3800" dirty="0" err="1" smtClean="0"/>
              <a:t>Những</a:t>
            </a:r>
            <a:r>
              <a:rPr lang="en-US" sz="3800" dirty="0" smtClean="0"/>
              <a:t> </a:t>
            </a:r>
            <a:r>
              <a:rPr lang="en-US" sz="3800" dirty="0" err="1" smtClean="0"/>
              <a:t>số</a:t>
            </a:r>
            <a:r>
              <a:rPr lang="en-US" sz="3800" dirty="0" smtClean="0"/>
              <a:t> </a:t>
            </a:r>
            <a:r>
              <a:rPr lang="en-US" sz="3800" dirty="0" err="1" smtClean="0"/>
              <a:t>nào</a:t>
            </a:r>
            <a:r>
              <a:rPr lang="en-US" sz="3800" dirty="0" smtClean="0"/>
              <a:t> chia </a:t>
            </a:r>
            <a:r>
              <a:rPr lang="en-US" sz="3800" dirty="0" err="1" smtClean="0"/>
              <a:t>hết</a:t>
            </a:r>
            <a:r>
              <a:rPr lang="en-US" sz="3800" dirty="0" smtClean="0"/>
              <a:t> </a:t>
            </a:r>
            <a:r>
              <a:rPr lang="en-US" sz="3800" dirty="0" err="1" smtClean="0"/>
              <a:t>cho</a:t>
            </a:r>
            <a:r>
              <a:rPr lang="en-US" sz="3800" dirty="0" smtClean="0"/>
              <a:t> 2</a:t>
            </a:r>
            <a:endParaRPr lang="en-US" sz="3800" dirty="0"/>
          </a:p>
        </p:txBody>
      </p:sp>
      <p:sp>
        <p:nvSpPr>
          <p:cNvPr id="6" name="TextBox 5"/>
          <p:cNvSpPr txBox="1"/>
          <p:nvPr/>
        </p:nvSpPr>
        <p:spPr>
          <a:xfrm>
            <a:off x="556321" y="1844824"/>
            <a:ext cx="631993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/>
              <a:t>b</a:t>
            </a:r>
            <a:r>
              <a:rPr lang="en-US" sz="3800" dirty="0" smtClean="0"/>
              <a:t>) </a:t>
            </a:r>
            <a:r>
              <a:rPr lang="en-US" sz="3800" dirty="0" err="1" smtClean="0"/>
              <a:t>Những</a:t>
            </a:r>
            <a:r>
              <a:rPr lang="en-US" sz="3800" dirty="0" smtClean="0"/>
              <a:t> </a:t>
            </a:r>
            <a:r>
              <a:rPr lang="en-US" sz="3800" dirty="0" err="1" smtClean="0"/>
              <a:t>số</a:t>
            </a:r>
            <a:r>
              <a:rPr lang="en-US" sz="3800" dirty="0" smtClean="0"/>
              <a:t> </a:t>
            </a:r>
            <a:r>
              <a:rPr lang="en-US" sz="3800" dirty="0" err="1" smtClean="0"/>
              <a:t>nào</a:t>
            </a:r>
            <a:r>
              <a:rPr lang="en-US" sz="3800" dirty="0" smtClean="0"/>
              <a:t> chia </a:t>
            </a:r>
            <a:r>
              <a:rPr lang="en-US" sz="3800" dirty="0" err="1" smtClean="0"/>
              <a:t>hết</a:t>
            </a:r>
            <a:r>
              <a:rPr lang="en-US" sz="3800" dirty="0" smtClean="0"/>
              <a:t> </a:t>
            </a:r>
            <a:r>
              <a:rPr lang="en-US" sz="3800" dirty="0" err="1" smtClean="0"/>
              <a:t>cho</a:t>
            </a:r>
            <a:r>
              <a:rPr lang="en-US" sz="3800" dirty="0" smtClean="0"/>
              <a:t> 5</a:t>
            </a:r>
            <a:endParaRPr lang="en-US" sz="38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2996952"/>
            <a:ext cx="621740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/>
              <a:t>c)</a:t>
            </a:r>
            <a:r>
              <a:rPr lang="en-US" sz="3800" dirty="0" err="1"/>
              <a:t>S</a:t>
            </a:r>
            <a:r>
              <a:rPr lang="en-US" sz="3800" dirty="0" err="1" smtClean="0"/>
              <a:t>ố</a:t>
            </a:r>
            <a:r>
              <a:rPr lang="en-US" sz="3800" dirty="0" smtClean="0"/>
              <a:t> </a:t>
            </a:r>
            <a:r>
              <a:rPr lang="en-US" sz="3800" dirty="0" err="1" smtClean="0"/>
              <a:t>nào</a:t>
            </a:r>
            <a:r>
              <a:rPr lang="en-US" sz="3800" dirty="0" smtClean="0"/>
              <a:t> chia </a:t>
            </a:r>
            <a:r>
              <a:rPr lang="en-US" sz="3800" dirty="0" err="1" smtClean="0"/>
              <a:t>hết</a:t>
            </a:r>
            <a:r>
              <a:rPr lang="en-US" sz="3800" dirty="0" smtClean="0"/>
              <a:t> </a:t>
            </a:r>
            <a:r>
              <a:rPr lang="en-US" sz="3800" dirty="0" err="1" smtClean="0"/>
              <a:t>cho</a:t>
            </a:r>
            <a:r>
              <a:rPr lang="en-US" sz="3800" dirty="0" smtClean="0"/>
              <a:t> </a:t>
            </a:r>
            <a:r>
              <a:rPr lang="en-US" sz="3800" dirty="0" err="1" smtClean="0"/>
              <a:t>cả</a:t>
            </a:r>
            <a:r>
              <a:rPr lang="en-US" sz="3800" dirty="0" smtClean="0"/>
              <a:t> 2 </a:t>
            </a:r>
            <a:r>
              <a:rPr lang="en-US" sz="3800" dirty="0" err="1" smtClean="0"/>
              <a:t>và</a:t>
            </a:r>
            <a:r>
              <a:rPr lang="en-US" sz="3800" dirty="0" smtClean="0"/>
              <a:t> 5</a:t>
            </a:r>
            <a:endParaRPr lang="en-US" sz="38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4102621"/>
            <a:ext cx="586282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3800" dirty="0" err="1" smtClean="0">
                <a:solidFill>
                  <a:srgbClr val="FF0000"/>
                </a:solidFill>
              </a:rPr>
              <a:t>Chú</a:t>
            </a:r>
            <a:r>
              <a:rPr lang="en-US" sz="3800" dirty="0" smtClean="0">
                <a:solidFill>
                  <a:srgbClr val="FF0000"/>
                </a:solidFill>
              </a:rPr>
              <a:t> ý: </a:t>
            </a:r>
            <a:r>
              <a:rPr lang="en-US" sz="3800" i="1" dirty="0" err="1" smtClean="0"/>
              <a:t>Các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số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có</a:t>
            </a:r>
            <a:r>
              <a:rPr lang="en-US" sz="3800" i="1" dirty="0" smtClean="0"/>
              <a:t>  </a:t>
            </a:r>
            <a:r>
              <a:rPr lang="en-US" sz="3800" i="1" dirty="0" err="1" smtClean="0"/>
              <a:t>chữ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số</a:t>
            </a:r>
            <a:r>
              <a:rPr lang="en-US" sz="3800" i="1" dirty="0" smtClean="0"/>
              <a:t>  </a:t>
            </a:r>
            <a:endParaRPr lang="en-US" sz="3800" i="1" dirty="0"/>
          </a:p>
          <a:p>
            <a:r>
              <a:rPr lang="en-US" sz="3800" i="1" dirty="0" err="1" smtClean="0"/>
              <a:t>tận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cùng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là</a:t>
            </a:r>
            <a:r>
              <a:rPr lang="en-US" sz="3800" i="1" dirty="0" smtClean="0"/>
              <a:t> 0 </a:t>
            </a:r>
            <a:r>
              <a:rPr lang="en-US" sz="3800" i="1" dirty="0" err="1" smtClean="0"/>
              <a:t>thì</a:t>
            </a:r>
            <a:r>
              <a:rPr lang="en-US" sz="3800" i="1" dirty="0" smtClean="0"/>
              <a:t> chia </a:t>
            </a:r>
            <a:r>
              <a:rPr lang="en-US" sz="3800" i="1" dirty="0" err="1" smtClean="0"/>
              <a:t>hết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cho</a:t>
            </a:r>
            <a:endParaRPr lang="en-US" sz="3800" i="1" dirty="0" smtClean="0"/>
          </a:p>
          <a:p>
            <a:r>
              <a:rPr lang="en-US" sz="3800" i="1" dirty="0" smtClean="0"/>
              <a:t> </a:t>
            </a:r>
            <a:r>
              <a:rPr lang="en-US" sz="3800" i="1" dirty="0" err="1" smtClean="0"/>
              <a:t>cả</a:t>
            </a:r>
            <a:r>
              <a:rPr lang="en-US" sz="3800" i="1" dirty="0" smtClean="0"/>
              <a:t> 2 </a:t>
            </a:r>
            <a:r>
              <a:rPr lang="en-US" sz="3800" i="1" dirty="0" err="1" smtClean="0"/>
              <a:t>và</a:t>
            </a:r>
            <a:r>
              <a:rPr lang="en-US" sz="3800" i="1" dirty="0" smtClean="0"/>
              <a:t> 5 .</a:t>
            </a:r>
            <a:endParaRPr lang="en-US" sz="38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971600" y="1268760"/>
            <a:ext cx="104708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>
                <a:solidFill>
                  <a:srgbClr val="FF0000"/>
                </a:solidFill>
              </a:rPr>
              <a:t>328,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1268760"/>
            <a:ext cx="92525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>
                <a:solidFill>
                  <a:srgbClr val="FF0000"/>
                </a:solidFill>
              </a:rPr>
              <a:t>540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2420888"/>
            <a:ext cx="129394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>
                <a:solidFill>
                  <a:srgbClr val="FF0000"/>
                </a:solidFill>
              </a:rPr>
              <a:t>2345,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4579" y="2420888"/>
            <a:ext cx="103586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>
                <a:solidFill>
                  <a:srgbClr val="FF0000"/>
                </a:solidFill>
              </a:rPr>
              <a:t>540 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2451" y="3501008"/>
            <a:ext cx="92525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>
                <a:solidFill>
                  <a:srgbClr val="FF0000"/>
                </a:solidFill>
              </a:rPr>
              <a:t>540</a:t>
            </a:r>
            <a:endParaRPr lang="en-US" sz="3800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388" y="4149080"/>
            <a:ext cx="2903124" cy="278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6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44624"/>
            <a:ext cx="26617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2.Luyện </a:t>
            </a:r>
            <a:r>
              <a:rPr lang="en-US" sz="4000" b="1" dirty="0" err="1" smtClean="0">
                <a:solidFill>
                  <a:srgbClr val="FF0000"/>
                </a:solidFill>
              </a:rPr>
              <a:t>tập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134076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7504" y="548680"/>
                <a:ext cx="9433288" cy="1274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800" u="sng" dirty="0" err="1" smtClean="0"/>
                  <a:t>Bài</a:t>
                </a:r>
                <a:r>
                  <a:rPr lang="en-US" sz="3800" u="sng" dirty="0" smtClean="0"/>
                  <a:t> 1:</a:t>
                </a:r>
                <a:r>
                  <a:rPr lang="en-US" sz="3800" dirty="0" smtClean="0"/>
                  <a:t>Điền </a:t>
                </a:r>
                <a:r>
                  <a:rPr lang="en-US" sz="3800" dirty="0" err="1" smtClean="0"/>
                  <a:t>chữ</a:t>
                </a:r>
                <a:r>
                  <a:rPr lang="en-US" sz="3800" dirty="0" smtClean="0"/>
                  <a:t> </a:t>
                </a:r>
                <a:r>
                  <a:rPr lang="en-US" sz="3800" dirty="0" err="1" smtClean="0"/>
                  <a:t>số</a:t>
                </a:r>
                <a:r>
                  <a:rPr lang="en-US" sz="3800" dirty="0" smtClean="0"/>
                  <a:t>  * </a:t>
                </a:r>
                <a:r>
                  <a:rPr lang="en-US" sz="3800" dirty="0" err="1" smtClean="0"/>
                  <a:t>để</a:t>
                </a:r>
                <a:r>
                  <a:rPr lang="en-US" sz="3800" dirty="0" smtClean="0"/>
                  <a:t> </a:t>
                </a:r>
                <a:r>
                  <a:rPr lang="en-US" sz="3800" dirty="0" err="1" smtClean="0"/>
                  <a:t>được</a:t>
                </a:r>
                <a:r>
                  <a:rPr lang="en-US" sz="3800" dirty="0" smtClean="0"/>
                  <a:t> </a:t>
                </a:r>
                <a:r>
                  <a:rPr lang="en-US" sz="3800" dirty="0" err="1" smtClean="0"/>
                  <a:t>số</a:t>
                </a:r>
                <a:r>
                  <a:rPr lang="en-US" sz="38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800" b="0" i="1" smtClean="0">
                            <a:latin typeface="Cambria Math"/>
                          </a:rPr>
                          <m:t>54∗</m:t>
                        </m:r>
                      </m:e>
                    </m:acc>
                  </m:oMath>
                </a14:m>
                <a:r>
                  <a:rPr lang="en-US" sz="3800" dirty="0" smtClean="0"/>
                  <a:t> </a:t>
                </a:r>
                <a:r>
                  <a:rPr lang="en-US" sz="3800" dirty="0" err="1" smtClean="0"/>
                  <a:t>thỏa</a:t>
                </a:r>
                <a:r>
                  <a:rPr lang="en-US" sz="3800" dirty="0" smtClean="0"/>
                  <a:t> </a:t>
                </a:r>
                <a:r>
                  <a:rPr lang="en-US" sz="3800" dirty="0" err="1" smtClean="0"/>
                  <a:t>mãn</a:t>
                </a:r>
                <a:endParaRPr lang="en-US" sz="3800" dirty="0" smtClean="0"/>
              </a:p>
              <a:p>
                <a:r>
                  <a:rPr lang="en-US" sz="3800" dirty="0" smtClean="0"/>
                  <a:t> </a:t>
                </a:r>
                <a:r>
                  <a:rPr lang="en-US" sz="3800" dirty="0" err="1" smtClean="0"/>
                  <a:t>điều</a:t>
                </a:r>
                <a:r>
                  <a:rPr lang="en-US" sz="3800" dirty="0" smtClean="0"/>
                  <a:t> </a:t>
                </a:r>
                <a:r>
                  <a:rPr lang="en-US" sz="3800" dirty="0" err="1" smtClean="0"/>
                  <a:t>kiện</a:t>
                </a:r>
                <a:r>
                  <a:rPr lang="en-US" sz="3800" dirty="0" smtClean="0"/>
                  <a:t>:</a:t>
                </a:r>
                <a:endParaRPr lang="en-US" sz="3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48680"/>
                <a:ext cx="9433288" cy="1274964"/>
              </a:xfrm>
              <a:prstGeom prst="rect">
                <a:avLst/>
              </a:prstGeom>
              <a:blipFill rotWithShape="1">
                <a:blip r:embed="rId2"/>
                <a:stretch>
                  <a:fillRect l="-2133" t="-6220" r="-1164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07504" y="1700808"/>
            <a:ext cx="34970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/>
              <a:t>a) Chia </a:t>
            </a:r>
            <a:r>
              <a:rPr lang="en-US" sz="3800" dirty="0" err="1" smtClean="0"/>
              <a:t>hết</a:t>
            </a:r>
            <a:r>
              <a:rPr lang="en-US" sz="3800" dirty="0" smtClean="0"/>
              <a:t> </a:t>
            </a:r>
            <a:r>
              <a:rPr lang="en-US" sz="3800" dirty="0" err="1" smtClean="0"/>
              <a:t>cho</a:t>
            </a:r>
            <a:r>
              <a:rPr lang="en-US" sz="3800" dirty="0" smtClean="0"/>
              <a:t> 2</a:t>
            </a:r>
            <a:endParaRPr lang="en-US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9512" y="2276872"/>
                <a:ext cx="8984383" cy="1859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800" dirty="0" smtClean="0">
                    <a:solidFill>
                      <a:srgbClr val="FF0000"/>
                    </a:solidFill>
                  </a:rPr>
                  <a:t>Để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54∗</m:t>
                        </m:r>
                      </m:e>
                    </m:acc>
                  </m:oMath>
                </a14:m>
                <a:r>
                  <a:rPr lang="en-US" sz="3800" dirty="0" smtClean="0">
                    <a:solidFill>
                      <a:srgbClr val="FF0000"/>
                    </a:solidFill>
                  </a:rPr>
                  <a:t>  chia </a:t>
                </a:r>
                <a:r>
                  <a:rPr lang="en-US" sz="3800" dirty="0" err="1" smtClean="0">
                    <a:solidFill>
                      <a:srgbClr val="FF0000"/>
                    </a:solidFill>
                  </a:rPr>
                  <a:t>hết</a:t>
                </a:r>
                <a:r>
                  <a:rPr lang="en-US" sz="3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800" dirty="0" err="1" smtClean="0">
                    <a:solidFill>
                      <a:srgbClr val="FF0000"/>
                    </a:solidFill>
                  </a:rPr>
                  <a:t>cho</a:t>
                </a:r>
                <a:r>
                  <a:rPr lang="en-US" sz="3800" dirty="0" smtClean="0">
                    <a:solidFill>
                      <a:srgbClr val="FF0000"/>
                    </a:solidFill>
                  </a:rPr>
                  <a:t> 2 </a:t>
                </a:r>
                <a:r>
                  <a:rPr lang="en-US" sz="3800" dirty="0" err="1" smtClean="0">
                    <a:solidFill>
                      <a:srgbClr val="FF0000"/>
                    </a:solidFill>
                  </a:rPr>
                  <a:t>khi</a:t>
                </a:r>
                <a:r>
                  <a:rPr lang="en-US" sz="3800" dirty="0" smtClean="0">
                    <a:solidFill>
                      <a:srgbClr val="FF0000"/>
                    </a:solidFill>
                  </a:rPr>
                  <a:t> * </a:t>
                </a:r>
                <a14:m>
                  <m:oMath xmlns:m="http://schemas.openxmlformats.org/officeDocument/2006/math">
                    <m:r>
                      <a:rPr lang="en-US" sz="38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3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3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0;2;4;6;8</m:t>
                        </m:r>
                      </m:e>
                    </m:d>
                  </m:oMath>
                </a14:m>
                <a:endParaRPr lang="en-US" sz="3800" dirty="0" smtClean="0">
                  <a:solidFill>
                    <a:srgbClr val="FF0000"/>
                  </a:solidFill>
                </a:endParaRPr>
              </a:p>
              <a:p>
                <a:r>
                  <a:rPr lang="en-US" sz="3800" dirty="0" err="1" smtClean="0">
                    <a:solidFill>
                      <a:srgbClr val="FF0000"/>
                    </a:solidFill>
                  </a:rPr>
                  <a:t>Vậy</a:t>
                </a:r>
                <a:r>
                  <a:rPr lang="en-US" sz="3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800" dirty="0" err="1" smtClean="0">
                    <a:solidFill>
                      <a:srgbClr val="FF0000"/>
                    </a:solidFill>
                  </a:rPr>
                  <a:t>số</a:t>
                </a:r>
                <a:r>
                  <a:rPr lang="en-US" sz="3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800" dirty="0" err="1" smtClean="0">
                    <a:solidFill>
                      <a:srgbClr val="FF0000"/>
                    </a:solidFill>
                  </a:rPr>
                  <a:t>đó</a:t>
                </a:r>
                <a:r>
                  <a:rPr lang="en-US" sz="3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800" dirty="0" err="1" smtClean="0">
                    <a:solidFill>
                      <a:srgbClr val="FF0000"/>
                    </a:solidFill>
                  </a:rPr>
                  <a:t>là</a:t>
                </a:r>
                <a:r>
                  <a:rPr lang="en-US" sz="3800" dirty="0" smtClean="0">
                    <a:solidFill>
                      <a:srgbClr val="FF0000"/>
                    </a:solidFill>
                  </a:rPr>
                  <a:t>: 540; 542; 544; 546; 548.</a:t>
                </a:r>
              </a:p>
              <a:p>
                <a:endParaRPr lang="en-US" sz="3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276872"/>
                <a:ext cx="8984383" cy="1859740"/>
              </a:xfrm>
              <a:prstGeom prst="rect">
                <a:avLst/>
              </a:prstGeom>
              <a:blipFill rotWithShape="1">
                <a:blip r:embed="rId3"/>
                <a:stretch>
                  <a:fillRect l="-2171" t="-4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38848" y="3356992"/>
            <a:ext cx="351949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/>
              <a:t>b</a:t>
            </a:r>
            <a:r>
              <a:rPr lang="en-US" sz="3800" dirty="0" smtClean="0"/>
              <a:t>) Chia </a:t>
            </a:r>
            <a:r>
              <a:rPr lang="en-US" sz="3800" dirty="0" err="1" smtClean="0"/>
              <a:t>hết</a:t>
            </a:r>
            <a:r>
              <a:rPr lang="en-US" sz="3800" dirty="0" smtClean="0"/>
              <a:t> </a:t>
            </a:r>
            <a:r>
              <a:rPr lang="en-US" sz="3800" dirty="0" err="1" smtClean="0"/>
              <a:t>cho</a:t>
            </a:r>
            <a:r>
              <a:rPr lang="en-US" sz="3800" dirty="0" smtClean="0"/>
              <a:t> 5</a:t>
            </a:r>
            <a:endParaRPr lang="en-US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4121" y="3861048"/>
                <a:ext cx="7548028" cy="1274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800" dirty="0" smtClean="0">
                    <a:solidFill>
                      <a:srgbClr val="FF0000"/>
                    </a:solidFill>
                  </a:rPr>
                  <a:t>Để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54∗</m:t>
                        </m:r>
                      </m:e>
                    </m:acc>
                  </m:oMath>
                </a14:m>
                <a:r>
                  <a:rPr lang="en-US" sz="3800" dirty="0" smtClean="0">
                    <a:solidFill>
                      <a:srgbClr val="FF0000"/>
                    </a:solidFill>
                  </a:rPr>
                  <a:t>  chia </a:t>
                </a:r>
                <a:r>
                  <a:rPr lang="en-US" sz="3800" dirty="0" err="1" smtClean="0">
                    <a:solidFill>
                      <a:srgbClr val="FF0000"/>
                    </a:solidFill>
                  </a:rPr>
                  <a:t>hết</a:t>
                </a:r>
                <a:r>
                  <a:rPr lang="en-US" sz="3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800" dirty="0" err="1" smtClean="0">
                    <a:solidFill>
                      <a:srgbClr val="FF0000"/>
                    </a:solidFill>
                  </a:rPr>
                  <a:t>cho</a:t>
                </a:r>
                <a:r>
                  <a:rPr lang="en-US" sz="3800" dirty="0" smtClean="0">
                    <a:solidFill>
                      <a:srgbClr val="FF0000"/>
                    </a:solidFill>
                  </a:rPr>
                  <a:t> 2 </a:t>
                </a:r>
                <a:r>
                  <a:rPr lang="en-US" sz="3800" dirty="0" err="1" smtClean="0">
                    <a:solidFill>
                      <a:srgbClr val="FF0000"/>
                    </a:solidFill>
                  </a:rPr>
                  <a:t>khi</a:t>
                </a:r>
                <a:r>
                  <a:rPr lang="en-US" sz="3800" dirty="0" smtClean="0">
                    <a:solidFill>
                      <a:srgbClr val="FF0000"/>
                    </a:solidFill>
                  </a:rPr>
                  <a:t> * </a:t>
                </a:r>
                <a14:m>
                  <m:oMath xmlns:m="http://schemas.openxmlformats.org/officeDocument/2006/math">
                    <m:r>
                      <a:rPr lang="en-US" sz="38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3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3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0;5</m:t>
                        </m:r>
                      </m:e>
                    </m:d>
                  </m:oMath>
                </a14:m>
                <a:endParaRPr lang="en-US" sz="3800" b="0" dirty="0" smtClean="0">
                  <a:solidFill>
                    <a:srgbClr val="FF0000"/>
                  </a:solidFill>
                  <a:ea typeface="Cambria Math"/>
                </a:endParaRPr>
              </a:p>
              <a:p>
                <a:r>
                  <a:rPr lang="en-US" sz="3800" dirty="0" err="1" smtClean="0">
                    <a:solidFill>
                      <a:srgbClr val="FF0000"/>
                    </a:solidFill>
                  </a:rPr>
                  <a:t>Vậy</a:t>
                </a:r>
                <a:r>
                  <a:rPr lang="en-US" sz="3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800" dirty="0" err="1" smtClean="0">
                    <a:solidFill>
                      <a:srgbClr val="FF0000"/>
                    </a:solidFill>
                  </a:rPr>
                  <a:t>số</a:t>
                </a:r>
                <a:r>
                  <a:rPr lang="en-US" sz="3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800" dirty="0" err="1" smtClean="0">
                    <a:solidFill>
                      <a:srgbClr val="FF0000"/>
                    </a:solidFill>
                  </a:rPr>
                  <a:t>đó</a:t>
                </a:r>
                <a:r>
                  <a:rPr lang="en-US" sz="3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800" dirty="0" err="1" smtClean="0">
                    <a:solidFill>
                      <a:srgbClr val="FF0000"/>
                    </a:solidFill>
                  </a:rPr>
                  <a:t>là</a:t>
                </a:r>
                <a:r>
                  <a:rPr lang="en-US" sz="3800" dirty="0" smtClean="0">
                    <a:solidFill>
                      <a:srgbClr val="FF0000"/>
                    </a:solidFill>
                  </a:rPr>
                  <a:t>: 540; 545.</a:t>
                </a:r>
                <a:endParaRPr lang="en-US" sz="3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21" y="3861048"/>
                <a:ext cx="7548028" cy="1274964"/>
              </a:xfrm>
              <a:prstGeom prst="rect">
                <a:avLst/>
              </a:prstGeom>
              <a:blipFill rotWithShape="1">
                <a:blip r:embed="rId4"/>
                <a:stretch>
                  <a:fillRect l="-2583" t="-6190" b="-1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79512" y="4941168"/>
            <a:ext cx="493179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/>
              <a:t>c) Chia </a:t>
            </a:r>
            <a:r>
              <a:rPr lang="en-US" sz="3800" dirty="0" err="1" smtClean="0"/>
              <a:t>hết</a:t>
            </a:r>
            <a:r>
              <a:rPr lang="en-US" sz="3800" dirty="0" smtClean="0"/>
              <a:t> </a:t>
            </a:r>
            <a:r>
              <a:rPr lang="en-US" sz="3800" dirty="0" err="1" smtClean="0"/>
              <a:t>cho</a:t>
            </a:r>
            <a:r>
              <a:rPr lang="en-US" sz="3800" dirty="0" smtClean="0"/>
              <a:t> </a:t>
            </a:r>
            <a:r>
              <a:rPr lang="en-US" sz="3800" dirty="0" err="1" smtClean="0"/>
              <a:t>cả</a:t>
            </a:r>
            <a:r>
              <a:rPr lang="en-US" sz="3800" dirty="0" smtClean="0"/>
              <a:t> 2 </a:t>
            </a:r>
            <a:r>
              <a:rPr lang="en-US" sz="3800" dirty="0" err="1" smtClean="0"/>
              <a:t>và</a:t>
            </a:r>
            <a:r>
              <a:rPr lang="en-US" sz="3800" dirty="0" smtClean="0"/>
              <a:t> 5</a:t>
            </a:r>
            <a:endParaRPr lang="en-US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2324" y="5517232"/>
                <a:ext cx="7069243" cy="1274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800" dirty="0" smtClean="0">
                    <a:solidFill>
                      <a:srgbClr val="FF0000"/>
                    </a:solidFill>
                  </a:rPr>
                  <a:t>Để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54∗</m:t>
                        </m:r>
                      </m:e>
                    </m:acc>
                  </m:oMath>
                </a14:m>
                <a:r>
                  <a:rPr lang="en-US" sz="3800" dirty="0" smtClean="0">
                    <a:solidFill>
                      <a:srgbClr val="FF0000"/>
                    </a:solidFill>
                  </a:rPr>
                  <a:t>  chia </a:t>
                </a:r>
                <a:r>
                  <a:rPr lang="en-US" sz="3800" dirty="0" err="1" smtClean="0">
                    <a:solidFill>
                      <a:srgbClr val="FF0000"/>
                    </a:solidFill>
                  </a:rPr>
                  <a:t>hết</a:t>
                </a:r>
                <a:r>
                  <a:rPr lang="en-US" sz="3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800" dirty="0" err="1" smtClean="0">
                    <a:solidFill>
                      <a:srgbClr val="FF0000"/>
                    </a:solidFill>
                  </a:rPr>
                  <a:t>cho</a:t>
                </a:r>
                <a:r>
                  <a:rPr lang="en-US" sz="3800" dirty="0" smtClean="0">
                    <a:solidFill>
                      <a:srgbClr val="FF0000"/>
                    </a:solidFill>
                  </a:rPr>
                  <a:t> 2 </a:t>
                </a:r>
                <a:r>
                  <a:rPr lang="en-US" sz="3800" dirty="0" err="1" smtClean="0">
                    <a:solidFill>
                      <a:srgbClr val="FF0000"/>
                    </a:solidFill>
                  </a:rPr>
                  <a:t>khi</a:t>
                </a:r>
                <a:r>
                  <a:rPr lang="en-US" sz="3800" dirty="0" smtClean="0">
                    <a:solidFill>
                      <a:srgbClr val="FF0000"/>
                    </a:solidFill>
                  </a:rPr>
                  <a:t> * </a:t>
                </a:r>
                <a14:m>
                  <m:oMath xmlns:m="http://schemas.openxmlformats.org/officeDocument/2006/math">
                    <m:r>
                      <a:rPr lang="en-US" sz="38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3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3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d>
                  </m:oMath>
                </a14:m>
                <a:endParaRPr lang="en-US" sz="3800" dirty="0" smtClean="0">
                  <a:solidFill>
                    <a:srgbClr val="FF0000"/>
                  </a:solidFill>
                </a:endParaRPr>
              </a:p>
              <a:p>
                <a:r>
                  <a:rPr lang="en-US" sz="3800" dirty="0" err="1" smtClean="0">
                    <a:solidFill>
                      <a:srgbClr val="FF0000"/>
                    </a:solidFill>
                  </a:rPr>
                  <a:t>Vậy</a:t>
                </a:r>
                <a:r>
                  <a:rPr lang="en-US" sz="3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800" dirty="0" err="1" smtClean="0">
                    <a:solidFill>
                      <a:srgbClr val="FF0000"/>
                    </a:solidFill>
                  </a:rPr>
                  <a:t>số</a:t>
                </a:r>
                <a:r>
                  <a:rPr lang="en-US" sz="3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800" dirty="0" err="1" smtClean="0">
                    <a:solidFill>
                      <a:srgbClr val="FF0000"/>
                    </a:solidFill>
                  </a:rPr>
                  <a:t>đó</a:t>
                </a:r>
                <a:r>
                  <a:rPr lang="en-US" sz="3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800" dirty="0" err="1" smtClean="0">
                    <a:solidFill>
                      <a:srgbClr val="FF0000"/>
                    </a:solidFill>
                  </a:rPr>
                  <a:t>là</a:t>
                </a:r>
                <a:r>
                  <a:rPr lang="en-US" sz="3800" dirty="0" smtClean="0">
                    <a:solidFill>
                      <a:srgbClr val="FF0000"/>
                    </a:solidFill>
                  </a:rPr>
                  <a:t>: 540.</a:t>
                </a:r>
                <a:endParaRPr lang="en-US" sz="3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24" y="5517232"/>
                <a:ext cx="7069243" cy="1274964"/>
              </a:xfrm>
              <a:prstGeom prst="rect">
                <a:avLst/>
              </a:prstGeom>
              <a:blipFill rotWithShape="1">
                <a:blip r:embed="rId5"/>
                <a:stretch>
                  <a:fillRect l="-2847" t="-6220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768" y="5186595"/>
            <a:ext cx="3889232" cy="167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1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:\Users\hoai anh\Downloads\20317036_1606321099391917_306674752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643" y="-3810000"/>
            <a:ext cx="9525000" cy="144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6400" y="-112931"/>
            <a:ext cx="3416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Hoạt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động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nhóm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533400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/>
              <a:t>Thời</a:t>
            </a:r>
            <a:r>
              <a:rPr lang="en-US" sz="2800" i="1" dirty="0" smtClean="0"/>
              <a:t> gian:3 </a:t>
            </a:r>
            <a:r>
              <a:rPr lang="en-US" sz="2800" i="1" dirty="0" err="1" smtClean="0"/>
              <a:t>phút</a:t>
            </a:r>
            <a:endParaRPr lang="en-US" sz="2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755987"/>
            <a:ext cx="384111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Bài</a:t>
            </a:r>
            <a:r>
              <a:rPr lang="en-US" sz="4000" dirty="0" smtClean="0">
                <a:solidFill>
                  <a:schemeClr val="bg1"/>
                </a:solidFill>
              </a:rPr>
              <a:t> 2: 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 Cho 3 </a:t>
            </a:r>
            <a:r>
              <a:rPr lang="en-US" sz="4000" dirty="0" err="1" smtClean="0">
                <a:solidFill>
                  <a:schemeClr val="bg1"/>
                </a:solidFill>
              </a:rPr>
              <a:t>số</a:t>
            </a:r>
            <a:r>
              <a:rPr lang="en-US" sz="4000" dirty="0" smtClean="0">
                <a:solidFill>
                  <a:schemeClr val="bg1"/>
                </a:solidFill>
              </a:rPr>
              <a:t>: 0, </a:t>
            </a:r>
            <a:r>
              <a:rPr lang="en-US" sz="4000" dirty="0">
                <a:solidFill>
                  <a:schemeClr val="bg1"/>
                </a:solidFill>
              </a:rPr>
              <a:t>8</a:t>
            </a:r>
            <a:r>
              <a:rPr lang="en-US" sz="4000" dirty="0" smtClean="0">
                <a:solidFill>
                  <a:schemeClr val="bg1"/>
                </a:solidFill>
              </a:rPr>
              <a:t>, </a:t>
            </a:r>
            <a:r>
              <a:rPr lang="en-US" sz="4000" dirty="0">
                <a:solidFill>
                  <a:schemeClr val="bg1"/>
                </a:solidFill>
              </a:rPr>
              <a:t>2</a:t>
            </a:r>
            <a:r>
              <a:rPr lang="en-US" sz="40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Hãy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ghép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thành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các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số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tự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nhiên</a:t>
            </a:r>
            <a:endParaRPr lang="en-US" sz="4000" dirty="0" smtClean="0">
              <a:solidFill>
                <a:schemeClr val="bg1"/>
              </a:solidFill>
            </a:endParaRPr>
          </a:p>
          <a:p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có</a:t>
            </a:r>
            <a:r>
              <a:rPr lang="en-US" sz="4000" dirty="0" smtClean="0">
                <a:solidFill>
                  <a:schemeClr val="bg1"/>
                </a:solidFill>
              </a:rPr>
              <a:t> 3 </a:t>
            </a:r>
            <a:r>
              <a:rPr lang="en-US" sz="4000" dirty="0" err="1" smtClean="0">
                <a:solidFill>
                  <a:schemeClr val="bg1"/>
                </a:solidFill>
              </a:rPr>
              <a:t>chữ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số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thỏa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mãn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điều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kiện</a:t>
            </a:r>
            <a:r>
              <a:rPr lang="en-US" sz="4000" dirty="0" smtClean="0">
                <a:solidFill>
                  <a:schemeClr val="bg1"/>
                </a:solidFill>
              </a:rPr>
              <a:t>: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9568" y="1772816"/>
            <a:ext cx="285526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u="sng" dirty="0" err="1" smtClean="0"/>
              <a:t>Nhóm</a:t>
            </a:r>
            <a:r>
              <a:rPr lang="en-US" sz="3800" u="sng" dirty="0" smtClean="0"/>
              <a:t> 1+ 3:</a:t>
            </a:r>
          </a:p>
          <a:p>
            <a:r>
              <a:rPr lang="en-US" sz="3800" dirty="0" smtClean="0"/>
              <a:t>a)</a:t>
            </a:r>
            <a:r>
              <a:rPr lang="en-US" sz="3800" dirty="0" err="1" smtClean="0"/>
              <a:t>Các</a:t>
            </a:r>
            <a:r>
              <a:rPr lang="en-US" sz="3800" dirty="0" smtClean="0"/>
              <a:t> </a:t>
            </a:r>
            <a:r>
              <a:rPr lang="en-US" sz="3800" dirty="0" err="1" smtClean="0"/>
              <a:t>số</a:t>
            </a:r>
            <a:r>
              <a:rPr lang="en-US" sz="3800" dirty="0" smtClean="0"/>
              <a:t> chia </a:t>
            </a:r>
          </a:p>
          <a:p>
            <a:r>
              <a:rPr lang="en-US" sz="3800" dirty="0" err="1" smtClean="0"/>
              <a:t>hết</a:t>
            </a:r>
            <a:r>
              <a:rPr lang="en-US" sz="3800" dirty="0" smtClean="0"/>
              <a:t> </a:t>
            </a:r>
            <a:r>
              <a:rPr lang="en-US" sz="3800" dirty="0" err="1" smtClean="0"/>
              <a:t>cho</a:t>
            </a:r>
            <a:r>
              <a:rPr lang="en-US" sz="3800" dirty="0" smtClean="0"/>
              <a:t> 2</a:t>
            </a:r>
            <a:endParaRPr lang="en-US" sz="3800" dirty="0"/>
          </a:p>
        </p:txBody>
      </p:sp>
      <p:sp>
        <p:nvSpPr>
          <p:cNvPr id="9" name="TextBox 8"/>
          <p:cNvSpPr txBox="1"/>
          <p:nvPr/>
        </p:nvSpPr>
        <p:spPr>
          <a:xfrm>
            <a:off x="5956553" y="3814589"/>
            <a:ext cx="287771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u="sng" dirty="0" err="1" smtClean="0"/>
              <a:t>Nhóm</a:t>
            </a:r>
            <a:r>
              <a:rPr lang="en-US" sz="3800" u="sng" dirty="0" smtClean="0"/>
              <a:t> 2+ </a:t>
            </a:r>
            <a:r>
              <a:rPr lang="en-US" sz="3800" u="sng" dirty="0"/>
              <a:t>4</a:t>
            </a:r>
            <a:r>
              <a:rPr lang="en-US" sz="3800" u="sng" dirty="0" smtClean="0"/>
              <a:t>:</a:t>
            </a:r>
          </a:p>
          <a:p>
            <a:r>
              <a:rPr lang="en-US" sz="3800" dirty="0" smtClean="0"/>
              <a:t>b)</a:t>
            </a:r>
            <a:r>
              <a:rPr lang="en-US" sz="3800" dirty="0" err="1" smtClean="0"/>
              <a:t>Các</a:t>
            </a:r>
            <a:r>
              <a:rPr lang="en-US" sz="3800" dirty="0" smtClean="0"/>
              <a:t> </a:t>
            </a:r>
            <a:r>
              <a:rPr lang="en-US" sz="3800" dirty="0" err="1" smtClean="0"/>
              <a:t>số</a:t>
            </a:r>
            <a:r>
              <a:rPr lang="en-US" sz="3800" dirty="0" smtClean="0"/>
              <a:t> chia </a:t>
            </a:r>
          </a:p>
          <a:p>
            <a:r>
              <a:rPr lang="en-US" sz="3800" dirty="0" err="1" smtClean="0"/>
              <a:t>hết</a:t>
            </a:r>
            <a:r>
              <a:rPr lang="en-US" sz="3800" dirty="0" smtClean="0"/>
              <a:t> </a:t>
            </a:r>
            <a:r>
              <a:rPr lang="en-US" sz="3800" dirty="0" err="1" smtClean="0"/>
              <a:t>cho</a:t>
            </a:r>
            <a:r>
              <a:rPr lang="en-US" sz="3800" dirty="0" smtClean="0"/>
              <a:t> 5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407977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84"/>
            <a:ext cx="9144000" cy="690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82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441</Words>
  <Application>Microsoft Office PowerPoint</Application>
  <PresentationFormat>On-screen Show (4:3)</PresentationFormat>
  <Paragraphs>69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HuongTV</cp:lastModifiedBy>
  <cp:revision>20</cp:revision>
  <dcterms:created xsi:type="dcterms:W3CDTF">2017-09-26T03:06:15Z</dcterms:created>
  <dcterms:modified xsi:type="dcterms:W3CDTF">2017-10-11T01:04:43Z</dcterms:modified>
</cp:coreProperties>
</file>